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hyperlink" Target="https://www.flickr.com/photos/usgsbiml/set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hyperlink" Target="https://www.flickr.com/photos/usgsbiml/set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hyperlink" Target="https://www.flickr.com/photos/usgsbiml/set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hyperlink" Target="https://www.flickr.com/photos/usgsbiml/set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3" Type="http://schemas.openxmlformats.org/officeDocument/2006/relationships/hyperlink" Target="https://www.flickr.com/photos/max_westby/set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flickr.com/photos/usgsbiml/sets/" TargetMode="Externa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hyperlink" Target="https://www.flickr.com/photos/usgsbiml/sets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https://www.flickr.com/photos/max_westby/set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hyperlink" Target="https://www.flickr.com/photos/usgsbiml/set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hyperlink" Target="https://www.flickr.com/photos/usgsbiml/set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hyperlink" Target="https://www.flickr.com/photos/usgsbiml/set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Relationship Id="rId3" Type="http://schemas.openxmlformats.org/officeDocument/2006/relationships/hyperlink" Target="https://www.flickr.com/photos/usgsbiml/set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hyperlink" Target="https://www.flickr.com/photos/usgsbiml/set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dalantech.deviantart.com/art/Hungry-Honeybee-I-96674951" TargetMode="Externa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hyperlink" Target="https://www.flickr.com/photos/usgsbiml/se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The Honey Bee</a:t>
            </a:r>
            <a:endParaRPr lang="en-US" sz="6600" dirty="0"/>
          </a:p>
        </p:txBody>
      </p:sp>
      <p:pic>
        <p:nvPicPr>
          <p:cNvPr id="6" name="Content Placeholder 5" descr="Bee-ap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5" b="8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60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28512"/>
            <a:ext cx="6008545" cy="963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thorax</a:t>
            </a:r>
            <a:r>
              <a:rPr lang="en-US" sz="2400" dirty="0" smtClean="0"/>
              <a:t> is the honey bee’s middle region containing the flight muscles, 4 wings, and 6 legs.</a:t>
            </a:r>
            <a:endParaRPr lang="en-US" sz="2400" dirty="0"/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0840" y="6316397"/>
            <a:ext cx="5486400" cy="80486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 smtClean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88937" y="781578"/>
            <a:ext cx="544244" cy="1095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2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5994"/>
            <a:ext cx="5486400" cy="907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A honey bee has 2 </a:t>
            </a:r>
            <a:r>
              <a:rPr lang="en-US" sz="2400" dirty="0" smtClean="0">
                <a:solidFill>
                  <a:srgbClr val="FF0000"/>
                </a:solidFill>
              </a:rPr>
              <a:t>hind wings</a:t>
            </a:r>
            <a:r>
              <a:rPr lang="en-US" sz="2400" dirty="0" smtClean="0"/>
              <a:t> and 2 </a:t>
            </a:r>
            <a:r>
              <a:rPr lang="en-US" sz="2400" dirty="0" smtClean="0">
                <a:solidFill>
                  <a:srgbClr val="FF0000"/>
                </a:solidFill>
              </a:rPr>
              <a:t>forewings</a:t>
            </a:r>
            <a:r>
              <a:rPr lang="en-US" sz="2400" dirty="0" smtClean="0"/>
              <a:t>. Its wings beat 250 times a second allowing the bee to fly at speeds of up to 15 miles per hour.</a:t>
            </a:r>
            <a:endParaRPr lang="en-US" sz="2400" dirty="0"/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95" r="-17879" b="51125"/>
          <a:stretch/>
        </p:blipFill>
        <p:spPr>
          <a:xfrm>
            <a:off x="-178776" y="152203"/>
            <a:ext cx="10407776" cy="39514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0840" y="6316397"/>
            <a:ext cx="5486400" cy="80486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 smtClean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81671" y="2966045"/>
            <a:ext cx="1119071" cy="202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3807" y="1381719"/>
            <a:ext cx="1024764" cy="439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3280" y="1012387"/>
            <a:ext cx="131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Forewing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5700" y="2952087"/>
            <a:ext cx="17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Hind Wing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78" y="4437724"/>
            <a:ext cx="6189960" cy="1368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A honey bee has 3 pairs of segmented </a:t>
            </a:r>
            <a:r>
              <a:rPr lang="en-US" sz="2400" dirty="0" smtClean="0">
                <a:solidFill>
                  <a:srgbClr val="FF0000"/>
                </a:solidFill>
              </a:rPr>
              <a:t>legs</a:t>
            </a:r>
            <a:r>
              <a:rPr lang="en-US" sz="2400" dirty="0" smtClean="0"/>
              <a:t> used for walking, dusting their antennae, brushing pollen off body hairs, and storing pollen.</a:t>
            </a:r>
            <a:endParaRPr lang="en-US" sz="2400" dirty="0"/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>
          <a:xfrm>
            <a:off x="1792288" y="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2930" y="6316397"/>
            <a:ext cx="5486400" cy="80486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 smtClean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38530" y="2889280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39420" y="2743200"/>
            <a:ext cx="0" cy="1206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91252" y="2889280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6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8580"/>
            <a:ext cx="5486400" cy="10487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The hind legs of a worker bee contain a </a:t>
            </a:r>
            <a:r>
              <a:rPr lang="en-US" sz="2400" dirty="0" smtClean="0">
                <a:solidFill>
                  <a:srgbClr val="FF0000"/>
                </a:solidFill>
              </a:rPr>
              <a:t>pollen basket</a:t>
            </a:r>
            <a:r>
              <a:rPr lang="en-US" sz="2400" dirty="0" smtClean="0"/>
              <a:t>–a collection of hairs where pollen is stored for transport.</a:t>
            </a:r>
            <a:endParaRPr lang="en-US" sz="2400" dirty="0"/>
          </a:p>
        </p:txBody>
      </p:sp>
      <p:pic>
        <p:nvPicPr>
          <p:cNvPr id="5" name="Picture Placeholder 4" descr="Apis_mellifera_Tanzania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 flipH="1">
            <a:off x="5526172" y="3684584"/>
            <a:ext cx="10326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16195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abdomen</a:t>
            </a:r>
            <a:r>
              <a:rPr lang="en-US" sz="2400" dirty="0" smtClean="0"/>
              <a:t> is the honey bee’s rear region that contains organs for digestion, reproduction, and respiration as well as the worker and queen bees’ stingers and the worker’s wax glands.</a:t>
            </a:r>
            <a:endParaRPr lang="en-US" sz="2400" dirty="0"/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0841" y="6469920"/>
            <a:ext cx="5486400" cy="80486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 smtClean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93247" y="1856248"/>
            <a:ext cx="1095815" cy="750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6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09" y="4345522"/>
            <a:ext cx="5938770" cy="2057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stinger</a:t>
            </a:r>
            <a:r>
              <a:rPr lang="en-US" sz="2400" dirty="0" smtClean="0"/>
              <a:t> is only found in female honey bees. A worker bee’s barbed stinger is used for defense. A queen bee’s smooth stinger is used for eliminating rival queens.</a:t>
            </a:r>
            <a:endParaRPr lang="en-US" sz="2400" dirty="0"/>
          </a:p>
        </p:txBody>
      </p:sp>
      <p:pic>
        <p:nvPicPr>
          <p:cNvPr id="10" name="Picture Placeholder 9" descr="39166221_92b80a82dc_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10202"/>
          <a:stretch>
            <a:fillRect/>
          </a:stretch>
        </p:blipFill>
        <p:spPr/>
      </p:pic>
      <p:cxnSp>
        <p:nvCxnSpPr>
          <p:cNvPr id="12" name="Straight Arrow Connector 11"/>
          <p:cNvCxnSpPr/>
          <p:nvPr/>
        </p:nvCxnSpPr>
        <p:spPr>
          <a:xfrm flipV="1">
            <a:off x="2176977" y="4061416"/>
            <a:ext cx="701761" cy="6661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40255" y="6402922"/>
            <a:ext cx="220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Photo Credit </a:t>
            </a:r>
            <a:r>
              <a:rPr lang="en-US" sz="1400" dirty="0" smtClean="0">
                <a:hlinkClick r:id="rId3"/>
              </a:rPr>
              <a:t>Max Westby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758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65778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honey sac </a:t>
            </a:r>
            <a:r>
              <a:rPr lang="en-US" sz="2400" dirty="0" smtClean="0"/>
              <a:t>is an internal, stomach-like organ where nectar is stored.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6886" y="6274527"/>
            <a:ext cx="5486400" cy="80486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 smtClean="0">
                <a:hlinkClick r:id="rId2"/>
              </a:rPr>
              <a:t>USGS</a:t>
            </a:r>
            <a:endParaRPr lang="en-US" dirty="0"/>
          </a:p>
        </p:txBody>
      </p:sp>
      <p:pic>
        <p:nvPicPr>
          <p:cNvPr id="7" name="Picture Placeholder 6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/>
      </p:pic>
      <p:cxnSp>
        <p:nvCxnSpPr>
          <p:cNvPr id="9" name="Straight Arrow Connector 8"/>
          <p:cNvCxnSpPr/>
          <p:nvPr/>
        </p:nvCxnSpPr>
        <p:spPr>
          <a:xfrm>
            <a:off x="2817631" y="1591070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7648"/>
            <a:ext cx="5486400" cy="99145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Wax glands </a:t>
            </a:r>
            <a:r>
              <a:rPr lang="en-US" sz="2400" dirty="0" smtClean="0"/>
              <a:t>are located on the underside of the worker bee’s abdomen. The glands form and excrete wax.</a:t>
            </a:r>
            <a:endParaRPr lang="en-US" sz="2400" dirty="0"/>
          </a:p>
        </p:txBody>
      </p:sp>
      <p:pic>
        <p:nvPicPr>
          <p:cNvPr id="5" name="Picture Placeholder 4" descr="Western_honeybee_bottom_(aka)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06" r="-32306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 flipH="1" flipV="1">
            <a:off x="4995882" y="3813175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93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400" dirty="0" smtClean="0"/>
              <a:t>A honey bee has 4 distinct life stages — egg, larva, pupa, and adult. The queen lays each </a:t>
            </a:r>
            <a:r>
              <a:rPr lang="en-US" sz="2400" dirty="0" smtClean="0">
                <a:solidFill>
                  <a:srgbClr val="FF0000"/>
                </a:solidFill>
              </a:rPr>
              <a:t>egg</a:t>
            </a:r>
            <a:r>
              <a:rPr lang="en-US" sz="2400" dirty="0" smtClean="0"/>
              <a:t> into a different cell of the honeycomb.</a:t>
            </a:r>
            <a:endParaRPr lang="en-US" sz="2400" dirty="0"/>
          </a:p>
        </p:txBody>
      </p:sp>
      <p:pic>
        <p:nvPicPr>
          <p:cNvPr id="10" name="Content Placeholder 9" descr="Bienenwabe_mit_Eiern_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cxnSp>
        <p:nvCxnSpPr>
          <p:cNvPr id="12" name="Straight Arrow Connector 11"/>
          <p:cNvCxnSpPr/>
          <p:nvPr/>
        </p:nvCxnSpPr>
        <p:spPr>
          <a:xfrm flipV="1">
            <a:off x="3698070" y="3949761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9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11"/>
            <a:ext cx="8229600" cy="1660853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After 3 days, the egg hatches, and a worm-like creature, called a </a:t>
            </a:r>
            <a:r>
              <a:rPr lang="en-US" sz="2400" dirty="0" smtClean="0">
                <a:solidFill>
                  <a:srgbClr val="FF0000"/>
                </a:solidFill>
              </a:rPr>
              <a:t>larva</a:t>
            </a:r>
            <a:r>
              <a:rPr lang="en-US" sz="2400" dirty="0" smtClean="0"/>
              <a:t>, crawls out. Worker bees feed the larva royal jelly. As it grows, the larva sheds its skin 4-5 times. On day 9, the larva spins itself into a cocoon, and a worker bee seals the cocoon into the cell with wax.</a:t>
            </a:r>
            <a:endParaRPr lang="en-US" sz="2400" dirty="0"/>
          </a:p>
        </p:txBody>
      </p:sp>
      <p:pic>
        <p:nvPicPr>
          <p:cNvPr id="4" name="Content Placeholder 3" descr="Bienenwabe_mit_Eiern_und_Brut_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655884" y="1920427"/>
            <a:ext cx="7647329" cy="4205736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381543" y="4354507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6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en10030628256_d1caee6f6e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" y="1644515"/>
            <a:ext cx="3642250" cy="2596710"/>
          </a:xfrm>
          <a:prstGeom prst="rect">
            <a:avLst/>
          </a:prstGeom>
        </p:spPr>
      </p:pic>
      <p:pic>
        <p:nvPicPr>
          <p:cNvPr id="5" name="Picture 4" descr="drone10062888316_4ffbbc6f23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04" y="1869013"/>
            <a:ext cx="3062169" cy="2372212"/>
          </a:xfrm>
          <a:prstGeom prst="rect">
            <a:avLst/>
          </a:prstGeom>
        </p:spPr>
      </p:pic>
      <p:pic>
        <p:nvPicPr>
          <p:cNvPr id="6" name="Picture 5" descr="14189134372_79a1b76e5a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1714" y="3716767"/>
            <a:ext cx="1948490" cy="1983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85" y="586184"/>
            <a:ext cx="893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There are 3 types, or castes, of honey bees.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382" y="4246845"/>
            <a:ext cx="277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Queen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84371" y="4241225"/>
            <a:ext cx="258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Drone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9935" y="5827158"/>
            <a:ext cx="1995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9130" y="6434064"/>
            <a:ext cx="1767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Photo Credit </a:t>
            </a:r>
            <a:r>
              <a:rPr lang="en-US" sz="1400" dirty="0" smtClean="0">
                <a:hlinkClick r:id="rId5"/>
              </a:rPr>
              <a:t>USGS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40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Inside the cocoon, the larva transforms into a </a:t>
            </a:r>
            <a:r>
              <a:rPr lang="en-US" sz="2400" dirty="0" smtClean="0">
                <a:solidFill>
                  <a:srgbClr val="FF0000"/>
                </a:solidFill>
              </a:rPr>
              <a:t>pupa</a:t>
            </a:r>
            <a:r>
              <a:rPr lang="en-US" sz="2400" dirty="0" smtClean="0"/>
              <a:t>, developing eyes, legs, and wings.</a:t>
            </a:r>
            <a:endParaRPr lang="en-US" sz="2400" dirty="0"/>
          </a:p>
        </p:txBody>
      </p:sp>
      <p:pic>
        <p:nvPicPr>
          <p:cNvPr id="4" name="Content Placeholder 3" descr="Drohnenpuppen_79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959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the bee is fully grown, it chews its way out of the cell and emerges as an </a:t>
            </a:r>
            <a:r>
              <a:rPr lang="en-US" sz="2400" dirty="0" smtClean="0">
                <a:solidFill>
                  <a:srgbClr val="FF0000"/>
                </a:solidFill>
              </a:rPr>
              <a:t>adult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Content Placeholder 3" descr="q7sj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b="142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042506" y="6489891"/>
            <a:ext cx="2902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Photo Credit </a:t>
            </a:r>
            <a:r>
              <a:rPr lang="en-US" sz="1400" dirty="0" smtClean="0">
                <a:hlinkClick r:id="rId3"/>
              </a:rPr>
              <a:t>Max Westby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489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1061237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 honey bee has 3 main body regions — head, thorax, and abdomen.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8875" y="2965009"/>
            <a:ext cx="108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ead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21221" y="1059366"/>
            <a:ext cx="16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thorax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4488" y="2734177"/>
            <a:ext cx="24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bdomen</a:t>
            </a:r>
            <a:endParaRPr lang="en-US" sz="2400" dirty="0"/>
          </a:p>
        </p:txBody>
      </p:sp>
      <p:pic>
        <p:nvPicPr>
          <p:cNvPr id="3" name="Picture Placeholder 2" descr="14189134372_79a1b76e5a_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9" r="-17879"/>
          <a:stretch>
            <a:fillRect/>
          </a:stretch>
        </p:blipFill>
        <p:spPr>
          <a:xfrm flipH="1">
            <a:off x="1241993" y="416490"/>
            <a:ext cx="6196011" cy="4647008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735496" y="2734177"/>
            <a:ext cx="1319912" cy="99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36562" y="2833221"/>
            <a:ext cx="1394919" cy="23726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41993" y="522892"/>
            <a:ext cx="139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Thorax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431481" y="998769"/>
            <a:ext cx="914400" cy="914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91380" y="6378237"/>
            <a:ext cx="260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Photo Credit </a:t>
            </a:r>
            <a:r>
              <a:rPr lang="en-US" sz="1400" dirty="0" smtClean="0">
                <a:hlinkClick r:id="rId3"/>
              </a:rPr>
              <a:t>USGS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855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8915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The worker bee’s </a:t>
            </a:r>
            <a:r>
              <a:rPr lang="en-US" sz="2400" dirty="0" smtClean="0">
                <a:solidFill>
                  <a:srgbClr val="FF0000"/>
                </a:solidFill>
              </a:rPr>
              <a:t>head</a:t>
            </a:r>
            <a:r>
              <a:rPr lang="en-US" sz="2400" dirty="0" smtClean="0"/>
              <a:t> contains 2 compound eyes, 2 antennae, a pair of mandibles, and the proboscis.</a:t>
            </a:r>
            <a:endParaRPr lang="en-US" sz="2400" dirty="0"/>
          </a:p>
        </p:txBody>
      </p:sp>
      <p:pic>
        <p:nvPicPr>
          <p:cNvPr id="5" name="Picture Placeholder 4" descr="8682047014_c3b3d67f49_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39" r="-141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320" y="6282458"/>
            <a:ext cx="5486400" cy="57554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USGS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9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78073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The two </a:t>
            </a:r>
            <a:r>
              <a:rPr lang="en-US" sz="2400" dirty="0" smtClean="0">
                <a:solidFill>
                  <a:srgbClr val="FF0000"/>
                </a:solidFill>
              </a:rPr>
              <a:t>compound eyes</a:t>
            </a:r>
            <a:r>
              <a:rPr lang="en-US" sz="2400" dirty="0" smtClean="0"/>
              <a:t> are made up of thousands of tiny lenses that allow the bee to see ultraviolet light, which is invisible to the human eye.</a:t>
            </a:r>
            <a:endParaRPr lang="en-US" sz="2400" dirty="0"/>
          </a:p>
        </p:txBody>
      </p:sp>
      <p:pic>
        <p:nvPicPr>
          <p:cNvPr id="5" name="Picture Placeholder 4" descr="14189134372_79a1b76e5a_o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8" t="46121" r="15480" b="25839"/>
          <a:stretch/>
        </p:blipFill>
        <p:spPr>
          <a:xfrm>
            <a:off x="3496341" y="290361"/>
            <a:ext cx="2431260" cy="41472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6341" y="6304359"/>
            <a:ext cx="5486400" cy="80486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07330" y="1102584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6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65777"/>
            <a:ext cx="5486400" cy="12985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simple eyes</a:t>
            </a:r>
            <a:r>
              <a:rPr lang="en-US" sz="2400" dirty="0" smtClean="0"/>
              <a:t> each have a thick lens that can sense changes in brightness. A honey bee has three simple eyes on top of its head, but only one can be seen here.</a:t>
            </a:r>
            <a:endParaRPr lang="en-US" sz="2400" dirty="0"/>
          </a:p>
        </p:txBody>
      </p:sp>
      <p:pic>
        <p:nvPicPr>
          <p:cNvPr id="8" name="Picture Placeholder 7" descr="408_globe_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b="13953"/>
          <a:stretch>
            <a:fillRect/>
          </a:stretch>
        </p:blipFill>
        <p:spPr/>
      </p:pic>
      <p:cxnSp>
        <p:nvCxnSpPr>
          <p:cNvPr id="10" name="Straight Arrow Connector 9"/>
          <p:cNvCxnSpPr/>
          <p:nvPr/>
        </p:nvCxnSpPr>
        <p:spPr>
          <a:xfrm>
            <a:off x="3544564" y="366249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98390" y="6364280"/>
            <a:ext cx="2263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Photo Credit </a:t>
            </a:r>
            <a:r>
              <a:rPr lang="en-US" sz="1400" dirty="0" smtClean="0">
                <a:hlinkClick r:id="rId3"/>
              </a:rPr>
              <a:t>USGS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959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30445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The honey bee’s </a:t>
            </a:r>
            <a:r>
              <a:rPr lang="en-US" sz="2400" dirty="0" smtClean="0">
                <a:solidFill>
                  <a:srgbClr val="FF0000"/>
                </a:solidFill>
              </a:rPr>
              <a:t>antennae</a:t>
            </a:r>
            <a:r>
              <a:rPr lang="en-US" sz="2400" dirty="0" smtClean="0"/>
              <a:t> are movable feelers that detect smells and movement.</a:t>
            </a:r>
            <a:endParaRPr lang="en-US" sz="2400" dirty="0"/>
          </a:p>
        </p:txBody>
      </p:sp>
      <p:pic>
        <p:nvPicPr>
          <p:cNvPr id="5" name="Picture Placeholder 4" descr="8682047014_c3b3d67f49_o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37658"/>
          <a:stretch/>
        </p:blipFill>
        <p:spPr>
          <a:xfrm>
            <a:off x="627974" y="389466"/>
            <a:ext cx="8038068" cy="39688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0840" y="6343915"/>
            <a:ext cx="5486400" cy="80486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 smtClean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78688" y="705048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24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47216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proboscis</a:t>
            </a:r>
            <a:r>
              <a:rPr lang="en-US" sz="2400" dirty="0" smtClean="0"/>
              <a:t> is a straw-like tongue used to suck nectar or honey.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4795" y="6316398"/>
            <a:ext cx="5486400" cy="80486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 smtClean="0">
                <a:hlinkClick r:id="rId2"/>
              </a:rPr>
              <a:t>Dalantech</a:t>
            </a:r>
            <a:endParaRPr lang="en-US" dirty="0"/>
          </a:p>
        </p:txBody>
      </p:sp>
      <p:pic>
        <p:nvPicPr>
          <p:cNvPr id="7" name="Picture Placeholder 6" descr="Hungry_Honeybee_I_by_dalantech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5799" r="16314"/>
          <a:stretch/>
        </p:blipFill>
        <p:spPr>
          <a:xfrm>
            <a:off x="1792288" y="446615"/>
            <a:ext cx="5486400" cy="4409957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5456396" y="2916961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07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88" y="5093692"/>
            <a:ext cx="6064365" cy="10054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Mandibles</a:t>
            </a:r>
            <a:r>
              <a:rPr lang="en-US" sz="2400" dirty="0" smtClean="0"/>
              <a:t> are a pair of jaw-like structures used to knead wax, chew honey and pollen, and bite tiny invaders when defending the hive.</a:t>
            </a:r>
            <a:endParaRPr lang="en-US" sz="2400" dirty="0"/>
          </a:p>
        </p:txBody>
      </p:sp>
      <p:pic>
        <p:nvPicPr>
          <p:cNvPr id="5" name="Picture Placeholder 4" descr="8682047014_c3b3d67f49_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110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6661" y="6330354"/>
            <a:ext cx="5486400" cy="804862"/>
          </a:xfrm>
        </p:spPr>
        <p:txBody>
          <a:bodyPr/>
          <a:lstStyle/>
          <a:p>
            <a:pPr algn="r"/>
            <a:r>
              <a:rPr lang="en-US" dirty="0" smtClean="0"/>
              <a:t>Photo credit </a:t>
            </a:r>
            <a:r>
              <a:rPr lang="en-US" dirty="0" smtClean="0">
                <a:hlinkClick r:id="rId3"/>
              </a:rPr>
              <a:t>USGS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81927" y="3559437"/>
            <a:ext cx="1535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5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338</TotalTime>
  <Words>575</Words>
  <Application>Microsoft Macintosh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 Black </vt:lpstr>
      <vt:lpstr>The Honey Bee</vt:lpstr>
      <vt:lpstr>PowerPoint Presentation</vt:lpstr>
      <vt:lpstr>A honey bee has 3 main body regions — head, thorax, and abdomen.</vt:lpstr>
      <vt:lpstr>The worker bee’s head contains 2 compound eyes, 2 antennae, a pair of mandibles, and the proboscis.</vt:lpstr>
      <vt:lpstr>The two compound eyes are made up of thousands of tiny lenses that allow the bee to see ultraviolet light, which is invisible to the human eye.</vt:lpstr>
      <vt:lpstr>The simple eyes each have a thick lens that can sense changes in brightness. A honey bee has three simple eyes on top of its head, but only one can be seen here.</vt:lpstr>
      <vt:lpstr>The honey bee’s antennae are movable feelers that detect smells and movement.</vt:lpstr>
      <vt:lpstr>The proboscis is a straw-like tongue used to suck nectar or honey.</vt:lpstr>
      <vt:lpstr>Mandibles are a pair of jaw-like structures used to knead wax, chew honey and pollen, and bite tiny invaders when defending the hive.</vt:lpstr>
      <vt:lpstr>The thorax is the honey bee’s middle region containing the flight muscles, 4 wings, and 6 legs.</vt:lpstr>
      <vt:lpstr>A honey bee has 2 hind wings and 2 forewings. Its wings beat 250 times a second allowing the bee to fly at speeds of up to 15 miles per hour.</vt:lpstr>
      <vt:lpstr>A honey bee has 3 pairs of segmented legs used for walking, dusting their antennae, brushing pollen off body hairs, and storing pollen.</vt:lpstr>
      <vt:lpstr>The hind legs of a worker bee contain a pollen basket–a collection of hairs where pollen is stored for transport.</vt:lpstr>
      <vt:lpstr>The abdomen is the honey bee’s rear region that contains organs for digestion, reproduction, and respiration as well as the worker and queen bees’ stingers and the worker’s wax glands.</vt:lpstr>
      <vt:lpstr>The stinger is only found in female honey bees. A worker bee’s barbed stinger is used for defense. A queen bee’s smooth stinger is used for eliminating rival queens.</vt:lpstr>
      <vt:lpstr>The honey sac is an internal, stomach-like organ where nectar is stored.</vt:lpstr>
      <vt:lpstr>Wax glands are located on the underside of the worker bee’s abdomen. The glands form and excrete wax.</vt:lpstr>
      <vt:lpstr>A honey bee has 4 distinct life stages — egg, larva, pupa, and adult. The queen lays each egg into a different cell of the honeycomb.</vt:lpstr>
      <vt:lpstr>After 3 days, the egg hatches, and a worm-like creature, called a larva, crawls out. Worker bees feed the larva royal jelly. As it grows, the larva sheds its skin 4-5 times. On day 9, the larva spins itself into a cocoon, and a worker bee seals the cocoon into the cell with wax.</vt:lpstr>
      <vt:lpstr>Inside the cocoon, the larva transforms into a pupa, developing eyes, legs, and wings.</vt:lpstr>
      <vt:lpstr>When the bee is fully grown, it chews its way out of the cell and emerges as an adult.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 Bees</dc:title>
  <dc:creator>Lynn</dc:creator>
  <cp:lastModifiedBy>Levi &amp; Andrea Gardner</cp:lastModifiedBy>
  <cp:revision>34</cp:revision>
  <dcterms:created xsi:type="dcterms:W3CDTF">2014-07-16T22:13:47Z</dcterms:created>
  <dcterms:modified xsi:type="dcterms:W3CDTF">2015-01-20T22:21:24Z</dcterms:modified>
</cp:coreProperties>
</file>